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9" r:id="rId1"/>
  </p:sldMasterIdLst>
  <p:notesMasterIdLst>
    <p:notesMasterId r:id="rId22"/>
  </p:notesMasterIdLst>
  <p:sldIdLst>
    <p:sldId id="257" r:id="rId2"/>
    <p:sldId id="280" r:id="rId3"/>
    <p:sldId id="260" r:id="rId4"/>
    <p:sldId id="264" r:id="rId5"/>
    <p:sldId id="265" r:id="rId6"/>
    <p:sldId id="266" r:id="rId7"/>
    <p:sldId id="267" r:id="rId8"/>
    <p:sldId id="272" r:id="rId9"/>
    <p:sldId id="268" r:id="rId10"/>
    <p:sldId id="269" r:id="rId11"/>
    <p:sldId id="271" r:id="rId12"/>
    <p:sldId id="270" r:id="rId13"/>
    <p:sldId id="273" r:id="rId14"/>
    <p:sldId id="274" r:id="rId15"/>
    <p:sldId id="275" r:id="rId16"/>
    <p:sldId id="276" r:id="rId17"/>
    <p:sldId id="277" r:id="rId18"/>
    <p:sldId id="278" r:id="rId19"/>
    <p:sldId id="258" r:id="rId20"/>
    <p:sldId id="27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tt0000000000@gmail.com" initials="t" lastIdx="1" clrIdx="0">
    <p:extLst>
      <p:ext uri="{19B8F6BF-5375-455C-9EA6-DF929625EA0E}">
        <p15:presenceInfo xmlns:p15="http://schemas.microsoft.com/office/powerpoint/2012/main" userId="8ba462c113f38aa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010" autoAdjust="0"/>
  </p:normalViewPr>
  <p:slideViewPr>
    <p:cSldViewPr snapToGrid="0">
      <p:cViewPr varScale="1">
        <p:scale>
          <a:sx n="76" d="100"/>
          <a:sy n="76" d="100"/>
        </p:scale>
        <p:origin x="86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/>
              <a:t>傳輸資料所需時間</a:t>
            </a:r>
            <a:endParaRPr lang="zh-TW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施</c:v>
                </c:pt>
              </c:strCache>
            </c:strRef>
          </c:tx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遊程編碼</c:v>
                </c:pt>
                <c:pt idx="1">
                  <c:v>huffman</c:v>
                </c:pt>
                <c:pt idx="2">
                  <c:v>rice code</c:v>
                </c:pt>
              </c:strCache>
            </c:strRef>
          </c:cat>
          <c:val>
            <c:numRef>
              <c:f>工作表1!$B$2:$B$4</c:f>
              <c:numCache>
                <c:formatCode>General</c:formatCode>
                <c:ptCount val="3"/>
                <c:pt idx="0">
                  <c:v>4.9000000000000004</c:v>
                </c:pt>
                <c:pt idx="1">
                  <c:v>7.1</c:v>
                </c:pt>
                <c:pt idx="2">
                  <c:v>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B7-4804-926A-A337569FE9FE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陳</c:v>
                </c:pt>
              </c:strCache>
            </c:strRef>
          </c:tx>
          <c:spPr>
            <a:noFill/>
            <a:ln w="9525" cap="flat" cmpd="sng" algn="ctr">
              <a:solidFill>
                <a:schemeClr val="accent2"/>
              </a:solidFill>
              <a:miter lim="800000"/>
            </a:ln>
            <a:effectLst>
              <a:glow rad="63500">
                <a:schemeClr val="accent2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遊程編碼</c:v>
                </c:pt>
                <c:pt idx="1">
                  <c:v>huffman</c:v>
                </c:pt>
                <c:pt idx="2">
                  <c:v>rice code</c:v>
                </c:pt>
              </c:strCache>
            </c:strRef>
          </c:cat>
          <c:val>
            <c:numRef>
              <c:f>工作表1!$C$2:$C$4</c:f>
              <c:numCache>
                <c:formatCode>General</c:formatCode>
                <c:ptCount val="3"/>
                <c:pt idx="0">
                  <c:v>4.5999999999999996</c:v>
                </c:pt>
                <c:pt idx="1">
                  <c:v>7.6</c:v>
                </c:pt>
                <c:pt idx="2">
                  <c:v>8.6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DB7-4804-926A-A337569FE9FE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劉</c:v>
                </c:pt>
              </c:strCache>
            </c:strRef>
          </c:tx>
          <c:spPr>
            <a:noFill/>
            <a:ln w="9525" cap="flat" cmpd="sng" algn="ctr">
              <a:solidFill>
                <a:schemeClr val="accent3"/>
              </a:solidFill>
              <a:miter lim="800000"/>
            </a:ln>
            <a:effectLst>
              <a:glow rad="63500">
                <a:schemeClr val="accent3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工作表1!$A$2:$A$4</c:f>
              <c:strCache>
                <c:ptCount val="3"/>
                <c:pt idx="0">
                  <c:v>遊程編碼</c:v>
                </c:pt>
                <c:pt idx="1">
                  <c:v>huffman</c:v>
                </c:pt>
                <c:pt idx="2">
                  <c:v>rice code</c:v>
                </c:pt>
              </c:strCache>
            </c:strRef>
          </c:cat>
          <c:val>
            <c:numRef>
              <c:f>工作表1!$D$2:$D$4</c:f>
              <c:numCache>
                <c:formatCode>General</c:formatCode>
                <c:ptCount val="3"/>
                <c:pt idx="0">
                  <c:v>4.7</c:v>
                </c:pt>
                <c:pt idx="1">
                  <c:v>7.9</c:v>
                </c:pt>
                <c:pt idx="2">
                  <c:v>9.8000000000000007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DB7-4804-926A-A337569FE9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overlap val="-50"/>
        <c:axId val="733667935"/>
        <c:axId val="733671679"/>
      </c:barChart>
      <c:catAx>
        <c:axId val="733667935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33671679"/>
        <c:crosses val="autoZero"/>
        <c:auto val="1"/>
        <c:lblAlgn val="ctr"/>
        <c:lblOffset val="100"/>
        <c:noMultiLvlLbl val="0"/>
      </c:catAx>
      <c:valAx>
        <c:axId val="733671679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/>
                  <a:t>平均時間</a:t>
                </a:r>
                <a:r>
                  <a:rPr lang="en-US" altLang="zh-TW"/>
                  <a:t>(</a:t>
                </a:r>
                <a:r>
                  <a:rPr lang="zh-TW" altLang="en-US"/>
                  <a:t>秒</a:t>
                </a:r>
                <a:r>
                  <a:rPr lang="en-US" altLang="zh-TW"/>
                  <a:t>)</a:t>
                </a:r>
                <a:endParaRPr lang="zh-TW" altLang="en-US"/>
              </a:p>
            </c:rich>
          </c:tx>
          <c:layout>
            <c:manualLayout>
              <c:xMode val="edge"/>
              <c:yMode val="edge"/>
              <c:x val="0.43553350897690407"/>
              <c:y val="0.841567086161408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336679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9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dk1">
                <a:lumMod val="65000"/>
                <a:lumOff val="35000"/>
              </a:schemeClr>
            </a:gs>
            <a:gs pos="100000">
              <a:schemeClr val="dk1">
                <a:lumMod val="75000"/>
                <a:lumOff val="25000"/>
              </a:schemeClr>
            </a:gs>
          </a:gsLst>
          <a:lin ang="10800000" scaled="0"/>
        </a:gradFill>
        <a:round/>
      </a:ln>
      <a:effectLst/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F7BCE4-B5B7-41F9-9439-3E8ED99BF4D6}" type="datetimeFigureOut">
              <a:rPr lang="zh-TW" altLang="en-US" smtClean="0"/>
              <a:t>2021/1/6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D85E6-96FC-4B22-97DE-B4904301C3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8682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各位評審好，我們是</a:t>
            </a:r>
            <a:r>
              <a:rPr lang="en-US" altLang="zh-TW" dirty="0"/>
              <a:t>D07</a:t>
            </a:r>
            <a:r>
              <a:rPr lang="zh-TW" altLang="en-US" dirty="0"/>
              <a:t>組，我們的組員有</a:t>
            </a:r>
            <a:r>
              <a:rPr lang="zh-TW" altLang="en-US" sz="1200" kern="400" dirty="0">
                <a:latin typeface="標楷體" panose="03000509000000000000" pitchFamily="65" charset="-120"/>
                <a:ea typeface="標楷體" panose="03000509000000000000" pitchFamily="65" charset="-120"/>
              </a:rPr>
              <a:t>劉錕笙、施丞祐、陳儀銘，我們的專題是字跡矯正墊板，這個墊板最主要的目的是讓使用者了解自己字跡的問題，提供練字者一個適合自身的練字方向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85E6-96FC-4B22-97DE-B4904301C381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1409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系統架構圖主要分成三個部分，藍色部分為硬體部分，綠色部分為</a:t>
            </a:r>
            <a:r>
              <a:rPr lang="en-US" altLang="zh-TW" dirty="0"/>
              <a:t>APP</a:t>
            </a:r>
            <a:r>
              <a:rPr lang="zh-TW" altLang="en-US" dirty="0"/>
              <a:t>，黃色部分為機械學習模型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85E6-96FC-4B22-97DE-B4904301C381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4595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85E6-96FC-4B22-97DE-B4904301C381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2920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85E6-96FC-4B22-97DE-B4904301C381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0460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85E6-96FC-4B22-97DE-B4904301C381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2135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本專題具備以下特性，分別是</a:t>
            </a:r>
            <a:endParaRPr lang="en-US" altLang="zh-TW" dirty="0"/>
          </a:p>
          <a:p>
            <a:r>
              <a:rPr lang="zh-TW" altLang="en-US" dirty="0"/>
              <a:t>提供全新練字方式，藉由非指向性的回饋模式讓使用者找到適合自己的方向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物件簡單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，容易上手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即時系統，快速取得回饋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藉由壓縮提升傳輸效率</a:t>
            </a:r>
            <a:endParaRPr lang="en-US" altLang="zh-TW" dirty="0"/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APP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字跡評分，量化字跡美醜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圖形顯示回饋，改善方向明確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85E6-96FC-4B22-97DE-B4904301C381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4298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各位評審好，我們是</a:t>
            </a:r>
            <a:r>
              <a:rPr lang="en-US" altLang="zh-TW" dirty="0"/>
              <a:t>D07</a:t>
            </a:r>
            <a:r>
              <a:rPr lang="zh-TW" altLang="en-US" dirty="0"/>
              <a:t>組，我們的組員有</a:t>
            </a:r>
            <a:r>
              <a:rPr lang="zh-TW" altLang="en-US" sz="1200" kern="400" dirty="0">
                <a:latin typeface="標楷體" panose="03000509000000000000" pitchFamily="65" charset="-120"/>
                <a:ea typeface="標楷體" panose="03000509000000000000" pitchFamily="65" charset="-120"/>
              </a:rPr>
              <a:t>劉錕笙、施丞祐、陳儀銘，我們的專題是字跡矯正墊板，這個墊板最主要的目的是讓使用者了解自己字跡的問題，提供練字者一個適合自身的練字方向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85E6-96FC-4B22-97DE-B4904301C381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8258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027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435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8591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339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744852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6041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7837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333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364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993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18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768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462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526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266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238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65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23.png"/><Relationship Id="rId4" Type="http://schemas.openxmlformats.org/officeDocument/2006/relationships/image" Target="../media/image2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1638300" y="1960200"/>
            <a:ext cx="8915399" cy="1468800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手寫字跡矯正墊板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5828FC8-2476-4BE5-B2E1-D9A06B35BD3E}"/>
              </a:ext>
            </a:extLst>
          </p:cNvPr>
          <p:cNvSpPr txBox="1"/>
          <p:nvPr/>
        </p:nvSpPr>
        <p:spPr>
          <a:xfrm>
            <a:off x="3496792" y="3656194"/>
            <a:ext cx="5967030" cy="1955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kern="400" dirty="0">
                <a:latin typeface="標楷體" panose="03000509000000000000" pitchFamily="65" charset="-120"/>
                <a:ea typeface="標楷體" panose="03000509000000000000" pitchFamily="65" charset="-120"/>
              </a:rPr>
              <a:t>組別    ：</a:t>
            </a:r>
            <a:r>
              <a:rPr lang="en-US" altLang="zh-TW" sz="2800" kern="400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D07-1901</a:t>
            </a:r>
            <a:endParaRPr lang="en-US" altLang="zh-TW" sz="2800" kern="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800" kern="400" dirty="0">
                <a:latin typeface="標楷體" panose="03000509000000000000" pitchFamily="65" charset="-120"/>
                <a:ea typeface="標楷體" panose="03000509000000000000" pitchFamily="65" charset="-120"/>
              </a:rPr>
              <a:t>指導教授：</a:t>
            </a:r>
            <a:r>
              <a:rPr lang="en-US" altLang="zh-TW" sz="2800" kern="400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800" kern="400" dirty="0">
                <a:latin typeface="標楷體" panose="03000509000000000000" pitchFamily="65" charset="-120"/>
                <a:ea typeface="標楷體" panose="03000509000000000000" pitchFamily="65" charset="-120"/>
              </a:rPr>
              <a:t>陳雅淑教授</a:t>
            </a:r>
            <a:endParaRPr lang="en-US" altLang="zh-TW" sz="2800" kern="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800" kern="400" dirty="0">
                <a:latin typeface="標楷體" panose="03000509000000000000" pitchFamily="65" charset="-120"/>
                <a:ea typeface="標楷體" panose="03000509000000000000" pitchFamily="65" charset="-120"/>
              </a:rPr>
              <a:t>組員    ：</a:t>
            </a:r>
            <a:r>
              <a:rPr lang="en-US" altLang="zh-TW" sz="2800" kern="400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800" kern="400" dirty="0">
                <a:latin typeface="標楷體" panose="03000509000000000000" pitchFamily="65" charset="-120"/>
                <a:ea typeface="標楷體" panose="03000509000000000000" pitchFamily="65" charset="-120"/>
              </a:rPr>
              <a:t>劉錕笙、施丞祐、陳儀銘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74182F3-04A9-4562-8E7D-B099AD1907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82" t="5423" r="33837" b="61756"/>
          <a:stretch/>
        </p:blipFill>
        <p:spPr>
          <a:xfrm rot="2072362">
            <a:off x="9792217" y="-7444"/>
            <a:ext cx="1961869" cy="223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70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51D7457-D5F7-455C-9908-F771F9428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719" r="95625">
                        <a14:foregroundMark x1="43125" y1="14630" x2="43698" y2="45463"/>
                        <a14:foregroundMark x1="43698" y1="45463" x2="48906" y2="56574"/>
                        <a14:foregroundMark x1="48906" y1="56574" x2="55781" y2="51944"/>
                        <a14:foregroundMark x1="55781" y1="51944" x2="56875" y2="24907"/>
                        <a14:foregroundMark x1="52448" y1="17037" x2="52448" y2="17037"/>
                        <a14:foregroundMark x1="52083" y1="24907" x2="47344" y2="14444"/>
                        <a14:foregroundMark x1="47344" y1="14444" x2="54479" y2="15278"/>
                        <a14:foregroundMark x1="54479" y1="15278" x2="52865" y2="28796"/>
                        <a14:foregroundMark x1="52865" y1="28796" x2="52344" y2="29722"/>
                        <a14:foregroundMark x1="53229" y1="17407" x2="51771" y2="22037"/>
                        <a14:foregroundMark x1="59792" y1="43426" x2="64896" y2="41389"/>
                        <a14:foregroundMark x1="59115" y1="59815" x2="51771" y2="62593"/>
                        <a14:foregroundMark x1="51771" y1="62593" x2="44375" y2="61667"/>
                        <a14:foregroundMark x1="44375" y1="61667" x2="40885" y2="53519"/>
                        <a14:foregroundMark x1="89531" y1="72130" x2="96354" y2="76574"/>
                        <a14:foregroundMark x1="96354" y1="76574" x2="92188" y2="87778"/>
                        <a14:foregroundMark x1="92188" y1="87778" x2="89427" y2="88426"/>
                        <a14:foregroundMark x1="95104" y1="73056" x2="95677" y2="87593"/>
                        <a14:foregroundMark x1="7396" y1="87037" x2="6719" y2="74074"/>
                        <a14:foregroundMark x1="6719" y1="74074" x2="6823" y2="730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55044" y="1886439"/>
            <a:ext cx="6716888" cy="3778250"/>
          </a:xfrm>
        </p:spPr>
      </p:pic>
      <p:sp>
        <p:nvSpPr>
          <p:cNvPr id="5" name="標題 3">
            <a:extLst>
              <a:ext uri="{FF2B5EF4-FFF2-40B4-BE49-F238E27FC236}">
                <a16:creationId xmlns:a16="http://schemas.microsoft.com/office/drawing/2014/main" id="{1B6CAE39-6768-4C79-A1EE-347D4E47E6BE}"/>
              </a:ext>
            </a:extLst>
          </p:cNvPr>
          <p:cNvSpPr txBox="1">
            <a:spLocks/>
          </p:cNvSpPr>
          <p:nvPr/>
        </p:nvSpPr>
        <p:spPr>
          <a:xfrm>
            <a:off x="1820741" y="652754"/>
            <a:ext cx="9346023" cy="8256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400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模型架構圖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38207BD-76D4-4585-9865-4793ADEE5850}"/>
              </a:ext>
            </a:extLst>
          </p:cNvPr>
          <p:cNvSpPr txBox="1"/>
          <p:nvPr/>
        </p:nvSpPr>
        <p:spPr>
          <a:xfrm>
            <a:off x="5250122" y="5264579"/>
            <a:ext cx="2487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▲模型訓練流程圖</a:t>
            </a:r>
          </a:p>
        </p:txBody>
      </p:sp>
    </p:spTree>
    <p:extLst>
      <p:ext uri="{BB962C8B-B14F-4D97-AF65-F5344CB8AC3E}">
        <p14:creationId xmlns:p14="http://schemas.microsoft.com/office/powerpoint/2010/main" val="2413602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C7A6A044-3A10-466D-B903-9E0D232F1FD5}"/>
              </a:ext>
            </a:extLst>
          </p:cNvPr>
          <p:cNvSpPr/>
          <p:nvPr/>
        </p:nvSpPr>
        <p:spPr>
          <a:xfrm>
            <a:off x="1217351" y="2181810"/>
            <a:ext cx="10432394" cy="339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9D9C149-3B87-4465-BA5E-458874B28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755" y="2177216"/>
            <a:ext cx="5123990" cy="341599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B32D45C-E226-4C54-AE07-20B65AEE2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715" y="2143109"/>
            <a:ext cx="5175152" cy="3450101"/>
          </a:xfrm>
          <a:prstGeom prst="rect">
            <a:avLst/>
          </a:prstGeom>
        </p:spPr>
      </p:pic>
      <p:sp>
        <p:nvSpPr>
          <p:cNvPr id="8" name="內容版面配置區 4">
            <a:extLst>
              <a:ext uri="{FF2B5EF4-FFF2-40B4-BE49-F238E27FC236}">
                <a16:creationId xmlns:a16="http://schemas.microsoft.com/office/drawing/2014/main" id="{C2EE3DEE-E269-4B46-BE4F-1B0F1A4AB5F9}"/>
              </a:ext>
            </a:extLst>
          </p:cNvPr>
          <p:cNvSpPr txBox="1">
            <a:spLocks/>
          </p:cNvSpPr>
          <p:nvPr/>
        </p:nvSpPr>
        <p:spPr>
          <a:xfrm>
            <a:off x="1574446" y="1526952"/>
            <a:ext cx="6581263" cy="1736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800" dirty="0">
                <a:latin typeface="MS PGothic" panose="020B0600070205080204" pitchFamily="34" charset="-128"/>
                <a:ea typeface="MS PGothic" panose="020B0600070205080204" pitchFamily="34" charset="-128"/>
              </a:rPr>
              <a:t>模型比較</a:t>
            </a:r>
          </a:p>
        </p:txBody>
      </p:sp>
      <p:sp>
        <p:nvSpPr>
          <p:cNvPr id="15" name="標題 3">
            <a:extLst>
              <a:ext uri="{FF2B5EF4-FFF2-40B4-BE49-F238E27FC236}">
                <a16:creationId xmlns:a16="http://schemas.microsoft.com/office/drawing/2014/main" id="{4F5D9096-C5A3-425F-9B03-D2147F978EC4}"/>
              </a:ext>
            </a:extLst>
          </p:cNvPr>
          <p:cNvSpPr txBox="1">
            <a:spLocks/>
          </p:cNvSpPr>
          <p:nvPr/>
        </p:nvSpPr>
        <p:spPr>
          <a:xfrm>
            <a:off x="1820741" y="652754"/>
            <a:ext cx="9346023" cy="8256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400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模型細節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395D6FC-1DDC-4DC2-8221-162DBF5C18E2}"/>
              </a:ext>
            </a:extLst>
          </p:cNvPr>
          <p:cNvSpPr txBox="1"/>
          <p:nvPr/>
        </p:nvSpPr>
        <p:spPr>
          <a:xfrm>
            <a:off x="6359077" y="5735657"/>
            <a:ext cx="5855399" cy="10156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▲紅線：去除掉過多神經元，導致模型辨識率過低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▲綠線：因過激勵函數飽和區而造成過擬合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▲藍線：加上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BN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後整體辨識率已經改善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41EC822-018C-49E2-8D6C-F6125461A580}"/>
              </a:ext>
            </a:extLst>
          </p:cNvPr>
          <p:cNvSpPr txBox="1"/>
          <p:nvPr/>
        </p:nvSpPr>
        <p:spPr>
          <a:xfrm>
            <a:off x="396240" y="5735657"/>
            <a:ext cx="5962837" cy="10156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▲虛線：為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FCN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網路，僅靠激勵函數提取特徵值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▲實線：由三維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Kernel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提取特徵，辨識率整體優於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		 FCN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1979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2D3C5978-BD9A-473F-B5EC-FCFF32FD8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476" y="2562496"/>
            <a:ext cx="3829946" cy="241719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09188BA-58CB-421C-9E3A-2EB8698FD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1094" y="2597517"/>
            <a:ext cx="2694775" cy="220481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25E52F0-36D3-4F4B-ACEA-D4E82536A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392" y="2562496"/>
            <a:ext cx="2607732" cy="2239836"/>
          </a:xfrm>
          <a:prstGeom prst="rect">
            <a:avLst/>
          </a:prstGeom>
        </p:spPr>
      </p:pic>
      <p:sp>
        <p:nvSpPr>
          <p:cNvPr id="9" name="標題 3">
            <a:extLst>
              <a:ext uri="{FF2B5EF4-FFF2-40B4-BE49-F238E27FC236}">
                <a16:creationId xmlns:a16="http://schemas.microsoft.com/office/drawing/2014/main" id="{C5C5B9A7-6E09-402A-A6F3-375937FEF296}"/>
              </a:ext>
            </a:extLst>
          </p:cNvPr>
          <p:cNvSpPr txBox="1">
            <a:spLocks/>
          </p:cNvSpPr>
          <p:nvPr/>
        </p:nvSpPr>
        <p:spPr>
          <a:xfrm>
            <a:off x="1820741" y="652754"/>
            <a:ext cx="9346023" cy="8256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400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模型細節</a:t>
            </a:r>
          </a:p>
        </p:txBody>
      </p:sp>
      <p:sp>
        <p:nvSpPr>
          <p:cNvPr id="10" name="內容版面配置區 4">
            <a:extLst>
              <a:ext uri="{FF2B5EF4-FFF2-40B4-BE49-F238E27FC236}">
                <a16:creationId xmlns:a16="http://schemas.microsoft.com/office/drawing/2014/main" id="{298F79DD-F497-433D-8D18-09C962D5C582}"/>
              </a:ext>
            </a:extLst>
          </p:cNvPr>
          <p:cNvSpPr txBox="1">
            <a:spLocks/>
          </p:cNvSpPr>
          <p:nvPr/>
        </p:nvSpPr>
        <p:spPr>
          <a:xfrm>
            <a:off x="1574446" y="1526952"/>
            <a:ext cx="6581263" cy="1736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800" dirty="0">
                <a:latin typeface="MS PGothic" panose="020B0600070205080204" pitchFamily="34" charset="-128"/>
                <a:ea typeface="MS PGothic" panose="020B0600070205080204" pitchFamily="34" charset="-128"/>
              </a:rPr>
              <a:t>改善過擬合問題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414488E-371F-4A28-8625-D7EE2F57A7EF}"/>
              </a:ext>
            </a:extLst>
          </p:cNvPr>
          <p:cNvSpPr txBox="1"/>
          <p:nvPr/>
        </p:nvSpPr>
        <p:spPr>
          <a:xfrm>
            <a:off x="575365" y="4992303"/>
            <a:ext cx="4710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▲第一版：維度過高、資料量不足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0E3D09A-90D5-4696-8F2D-EE3AF8D5FDEB}"/>
              </a:ext>
            </a:extLst>
          </p:cNvPr>
          <p:cNvSpPr txBox="1"/>
          <p:nvPr/>
        </p:nvSpPr>
        <p:spPr>
          <a:xfrm>
            <a:off x="4928539" y="4977105"/>
            <a:ext cx="3559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▲第二版：激勵函數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造成</a:t>
            </a:r>
            <a:r>
              <a:rPr lang="zh-TW" altLang="en-US" sz="20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過擬合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6832F79-A0E3-4BED-B71A-CE8D2B31A232}"/>
              </a:ext>
            </a:extLst>
          </p:cNvPr>
          <p:cNvSpPr txBox="1"/>
          <p:nvPr/>
        </p:nvSpPr>
        <p:spPr>
          <a:xfrm>
            <a:off x="8138763" y="4988813"/>
            <a:ext cx="3559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▲第三版：改善後最終結果</a:t>
            </a:r>
          </a:p>
        </p:txBody>
      </p:sp>
    </p:spTree>
    <p:extLst>
      <p:ext uri="{BB962C8B-B14F-4D97-AF65-F5344CB8AC3E}">
        <p14:creationId xmlns:p14="http://schemas.microsoft.com/office/powerpoint/2010/main" val="2511168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40156" y="2788555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zh-TW" altLang="en-US" sz="5300" dirty="0">
                <a:latin typeface="標楷體" panose="03000509000000000000" pitchFamily="65" charset="-120"/>
                <a:ea typeface="標楷體" panose="03000509000000000000" pitchFamily="65" charset="-120"/>
              </a:rPr>
              <a:t>應用程式與資料處理</a:t>
            </a:r>
          </a:p>
        </p:txBody>
      </p:sp>
      <p:sp>
        <p:nvSpPr>
          <p:cNvPr id="4" name="Google Shape;235;p25"/>
          <p:cNvSpPr txBox="1">
            <a:spLocks/>
          </p:cNvSpPr>
          <p:nvPr/>
        </p:nvSpPr>
        <p:spPr>
          <a:xfrm>
            <a:off x="6626443" y="4682454"/>
            <a:ext cx="4627500" cy="674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Wingdings 3" charset="2"/>
              <a:buNone/>
            </a:pPr>
            <a:r>
              <a:rPr lang="zh-TW" altLang="en-US" sz="36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  <a:sym typeface="Microsoft JhengHei"/>
              </a:rPr>
              <a:t>負責組員：劉錕笙</a:t>
            </a:r>
          </a:p>
        </p:txBody>
      </p:sp>
    </p:spTree>
    <p:extLst>
      <p:ext uri="{BB962C8B-B14F-4D97-AF65-F5344CB8AC3E}">
        <p14:creationId xmlns:p14="http://schemas.microsoft.com/office/powerpoint/2010/main" val="2522843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938972" y="1800481"/>
            <a:ext cx="3506788" cy="37592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Wi-Fi</a:t>
            </a:r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資料傳輸</a:t>
            </a:r>
            <a:endParaRPr lang="en-US" altLang="zh-TW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字跡預處理</a:t>
            </a:r>
            <a:endParaRPr lang="en-US" altLang="zh-TW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辨識模型嵌入</a:t>
            </a:r>
            <a:endParaRPr lang="en-US" altLang="zh-TW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字跡分析與回饋</a:t>
            </a:r>
          </a:p>
        </p:txBody>
      </p:sp>
      <p:sp>
        <p:nvSpPr>
          <p:cNvPr id="6" name="標題 3">
            <a:extLst>
              <a:ext uri="{FF2B5EF4-FFF2-40B4-BE49-F238E27FC236}">
                <a16:creationId xmlns:a16="http://schemas.microsoft.com/office/drawing/2014/main" id="{E5ACF29B-4A48-4B3E-BCF2-90822C42E053}"/>
              </a:ext>
            </a:extLst>
          </p:cNvPr>
          <p:cNvSpPr txBox="1">
            <a:spLocks/>
          </p:cNvSpPr>
          <p:nvPr/>
        </p:nvSpPr>
        <p:spPr>
          <a:xfrm>
            <a:off x="1820741" y="652754"/>
            <a:ext cx="3286967" cy="8256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400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應用程式設計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214FD32-0BE1-4F5F-AA85-A922484F3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708" y="1302668"/>
            <a:ext cx="6774747" cy="439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76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4">
            <a:extLst>
              <a:ext uri="{FF2B5EF4-FFF2-40B4-BE49-F238E27FC236}">
                <a16:creationId xmlns:a16="http://schemas.microsoft.com/office/drawing/2014/main" id="{C2EE3DEE-E269-4B46-BE4F-1B0F1A4AB5F9}"/>
              </a:ext>
            </a:extLst>
          </p:cNvPr>
          <p:cNvSpPr txBox="1">
            <a:spLocks/>
          </p:cNvSpPr>
          <p:nvPr/>
        </p:nvSpPr>
        <p:spPr>
          <a:xfrm>
            <a:off x="1574446" y="1526952"/>
            <a:ext cx="2936593" cy="576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800" dirty="0">
                <a:latin typeface="MS PGothic" panose="020B0600070205080204" pitchFamily="34" charset="-128"/>
                <a:ea typeface="MS PGothic" panose="020B0600070205080204" pitchFamily="34" charset="-128"/>
              </a:rPr>
              <a:t>應用程式頁面</a:t>
            </a:r>
          </a:p>
        </p:txBody>
      </p:sp>
      <p:sp>
        <p:nvSpPr>
          <p:cNvPr id="11" name="標題 3">
            <a:extLst>
              <a:ext uri="{FF2B5EF4-FFF2-40B4-BE49-F238E27FC236}">
                <a16:creationId xmlns:a16="http://schemas.microsoft.com/office/drawing/2014/main" id="{36810E0C-E854-4751-978B-D6EB411506CF}"/>
              </a:ext>
            </a:extLst>
          </p:cNvPr>
          <p:cNvSpPr txBox="1">
            <a:spLocks/>
          </p:cNvSpPr>
          <p:nvPr/>
        </p:nvSpPr>
        <p:spPr>
          <a:xfrm>
            <a:off x="1820741" y="652754"/>
            <a:ext cx="9346023" cy="8256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400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功能總覽</a:t>
            </a: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EA021F1F-F3A2-4A72-980E-448131C04C6C}"/>
              </a:ext>
            </a:extLst>
          </p:cNvPr>
          <p:cNvGrpSpPr/>
          <p:nvPr/>
        </p:nvGrpSpPr>
        <p:grpSpPr>
          <a:xfrm>
            <a:off x="1820741" y="2305774"/>
            <a:ext cx="10149781" cy="4183447"/>
            <a:chOff x="1662924" y="2061934"/>
            <a:chExt cx="10149781" cy="4183447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96164CB-5D9A-4024-A63B-2E79B49BCFA2}"/>
                </a:ext>
              </a:extLst>
            </p:cNvPr>
            <p:cNvSpPr/>
            <p:nvPr/>
          </p:nvSpPr>
          <p:spPr>
            <a:xfrm>
              <a:off x="1820741" y="2061934"/>
              <a:ext cx="9745669" cy="378333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8B9BBCD5-CC14-4637-857A-28C28D88745E}"/>
                </a:ext>
              </a:extLst>
            </p:cNvPr>
            <p:cNvSpPr txBox="1"/>
            <p:nvPr/>
          </p:nvSpPr>
          <p:spPr>
            <a:xfrm>
              <a:off x="1662924" y="5845271"/>
              <a:ext cx="26820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▲</a:t>
              </a:r>
              <a:r>
                <a:rPr lang="en-US" altLang="zh-TW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HTTP</a:t>
              </a:r>
              <a:r>
                <a:rPr lang="zh-TW" altLang="en-US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連接硬體</a:t>
              </a:r>
              <a:endPara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7E63120A-F737-457E-A83E-1E314C374C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564"/>
            <a:stretch/>
          </p:blipFill>
          <p:spPr>
            <a:xfrm>
              <a:off x="1820741" y="2061934"/>
              <a:ext cx="2366394" cy="378333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49AA4171-E6F6-4BC0-B31D-3212E2576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33430" y="2061934"/>
              <a:ext cx="2197366" cy="3881611"/>
            </a:xfrm>
            <a:prstGeom prst="rect">
              <a:avLst/>
            </a:prstGeom>
          </p:spPr>
        </p:pic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3E925463-9134-4614-9E1B-05B817522A23}"/>
                </a:ext>
              </a:extLst>
            </p:cNvPr>
            <p:cNvGrpSpPr/>
            <p:nvPr/>
          </p:nvGrpSpPr>
          <p:grpSpPr>
            <a:xfrm>
              <a:off x="6877091" y="2179316"/>
              <a:ext cx="2245659" cy="3566502"/>
              <a:chOff x="6877091" y="2061934"/>
              <a:chExt cx="2245659" cy="3566502"/>
            </a:xfrm>
          </p:grpSpPr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77FABF16-E393-4851-8CAB-ED052C52AF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77091" y="2061934"/>
                <a:ext cx="2245659" cy="2632009"/>
              </a:xfrm>
              <a:prstGeom prst="rect">
                <a:avLst/>
              </a:prstGeom>
            </p:spPr>
          </p:pic>
          <p:pic>
            <p:nvPicPr>
              <p:cNvPr id="17" name="圖片 16">
                <a:extLst>
                  <a:ext uri="{FF2B5EF4-FFF2-40B4-BE49-F238E27FC236}">
                    <a16:creationId xmlns:a16="http://schemas.microsoft.com/office/drawing/2014/main" id="{8731184D-E4CA-43AC-8FE3-2CAC1692CD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31341"/>
              <a:stretch/>
            </p:blipFill>
            <p:spPr>
              <a:xfrm>
                <a:off x="6877091" y="4693943"/>
                <a:ext cx="2245659" cy="934493"/>
              </a:xfrm>
              <a:prstGeom prst="rect">
                <a:avLst/>
              </a:prstGeom>
            </p:spPr>
          </p:pic>
        </p:grpSp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051D4493-483B-4BCA-9341-5D3A6694C90D}"/>
                </a:ext>
              </a:extLst>
            </p:cNvPr>
            <p:cNvPicPr/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7" b="72454"/>
            <a:stretch/>
          </p:blipFill>
          <p:spPr bwMode="auto">
            <a:xfrm>
              <a:off x="9369045" y="2179316"/>
              <a:ext cx="2197365" cy="354857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A1135662-BE43-438D-B60C-7202E376729C}"/>
                </a:ext>
              </a:extLst>
            </p:cNvPr>
            <p:cNvSpPr txBox="1"/>
            <p:nvPr/>
          </p:nvSpPr>
          <p:spPr>
            <a:xfrm>
              <a:off x="4208599" y="5844092"/>
              <a:ext cx="26820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▲</a:t>
              </a:r>
              <a:r>
                <a:rPr lang="zh-TW" altLang="en-US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字跡預處理</a:t>
              </a:r>
              <a:endPara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5A50DE02-E6D9-4419-9918-36B348B015DB}"/>
                </a:ext>
              </a:extLst>
            </p:cNvPr>
            <p:cNvSpPr txBox="1"/>
            <p:nvPr/>
          </p:nvSpPr>
          <p:spPr>
            <a:xfrm>
              <a:off x="6658906" y="5844092"/>
              <a:ext cx="26820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▲</a:t>
              </a:r>
              <a:r>
                <a:rPr lang="zh-TW" altLang="en-US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字跡辨識</a:t>
              </a:r>
              <a:endPara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A1D05D8D-2E9B-4E52-9925-D31D51153F84}"/>
                </a:ext>
              </a:extLst>
            </p:cNvPr>
            <p:cNvSpPr txBox="1"/>
            <p:nvPr/>
          </p:nvSpPr>
          <p:spPr>
            <a:xfrm>
              <a:off x="9130678" y="5844092"/>
              <a:ext cx="26820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▲</a:t>
              </a:r>
              <a:r>
                <a:rPr lang="zh-TW" altLang="en-US" sz="20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字跡分析與回饋</a:t>
              </a:r>
              <a:endPara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00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3">
            <a:extLst>
              <a:ext uri="{FF2B5EF4-FFF2-40B4-BE49-F238E27FC236}">
                <a16:creationId xmlns:a16="http://schemas.microsoft.com/office/drawing/2014/main" id="{36810E0C-E854-4751-978B-D6EB411506CF}"/>
              </a:ext>
            </a:extLst>
          </p:cNvPr>
          <p:cNvSpPr txBox="1">
            <a:spLocks/>
          </p:cNvSpPr>
          <p:nvPr/>
        </p:nvSpPr>
        <p:spPr>
          <a:xfrm>
            <a:off x="1820741" y="652754"/>
            <a:ext cx="9346023" cy="8256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400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字跡預處理</a:t>
            </a: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E9F7F7FC-8A79-48D8-82C8-9FFF9F908494}"/>
              </a:ext>
            </a:extLst>
          </p:cNvPr>
          <p:cNvGrpSpPr/>
          <p:nvPr/>
        </p:nvGrpSpPr>
        <p:grpSpPr>
          <a:xfrm>
            <a:off x="7047139" y="1666577"/>
            <a:ext cx="4488619" cy="4549671"/>
            <a:chOff x="6872658" y="17139601"/>
            <a:chExt cx="4488619" cy="4549671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13508721-D25E-4780-8D09-2A1B3BF61F85}"/>
                </a:ext>
              </a:extLst>
            </p:cNvPr>
            <p:cNvGrpSpPr/>
            <p:nvPr/>
          </p:nvGrpSpPr>
          <p:grpSpPr>
            <a:xfrm>
              <a:off x="6872658" y="18096295"/>
              <a:ext cx="4309369" cy="1628748"/>
              <a:chOff x="1810926" y="15805132"/>
              <a:chExt cx="4309369" cy="1628748"/>
            </a:xfrm>
          </p:grpSpPr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4ACA2FAD-E6CB-4C9C-B36D-0B82A5DB7B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0926" y="15805136"/>
                <a:ext cx="1989789" cy="1628738"/>
              </a:xfrm>
              <a:prstGeom prst="rect">
                <a:avLst/>
              </a:prstGeom>
            </p:spPr>
          </p:pic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3428772E-8E76-4330-8490-F4D86447CD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4624" y="15805132"/>
                <a:ext cx="1945671" cy="1628748"/>
              </a:xfrm>
              <a:prstGeom prst="rect">
                <a:avLst/>
              </a:prstGeom>
            </p:spPr>
          </p:pic>
        </p:grp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373F3E49-7314-4939-8D74-605DD37A828F}"/>
                </a:ext>
              </a:extLst>
            </p:cNvPr>
            <p:cNvSpPr txBox="1"/>
            <p:nvPr/>
          </p:nvSpPr>
          <p:spPr>
            <a:xfrm>
              <a:off x="7332735" y="17139601"/>
              <a:ext cx="33023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000" b="1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2.</a:t>
              </a:r>
              <a:r>
                <a:rPr lang="zh-TW" altLang="en-US" sz="4000" b="1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斷點補償</a:t>
              </a:r>
              <a:endParaRPr lang="en-US" altLang="zh-TW" sz="4000" b="1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A5BC44DA-DC84-4BC6-8558-D67666AE0C6D}"/>
                </a:ext>
              </a:extLst>
            </p:cNvPr>
            <p:cNvSpPr txBox="1"/>
            <p:nvPr/>
          </p:nvSpPr>
          <p:spPr>
            <a:xfrm>
              <a:off x="6883556" y="19873390"/>
              <a:ext cx="4477721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TW" altLang="en-US" sz="2800" b="1" dirty="0">
                  <a:solidFill>
                    <a:prstClr val="black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目的：</a:t>
              </a:r>
              <a:endParaRPr lang="en-US" altLang="zh-TW" sz="2800" b="1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lvl="0" algn="just"/>
              <a:r>
                <a:rPr lang="zh-TW" altLang="en-US" sz="2800" dirty="0">
                  <a:solidFill>
                    <a:prstClr val="black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　藉由邊緣銳化</a:t>
              </a:r>
              <a:r>
                <a:rPr lang="en-US" altLang="zh-TW" sz="2800" dirty="0">
                  <a:solidFill>
                    <a:prstClr val="black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(</a:t>
              </a:r>
              <a:r>
                <a:rPr lang="en-US" altLang="zh-TW" sz="28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LoG</a:t>
              </a:r>
              <a:r>
                <a:rPr lang="en-US" altLang="zh-TW" sz="2800" dirty="0">
                  <a:solidFill>
                    <a:prstClr val="black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)</a:t>
              </a:r>
              <a:r>
                <a:rPr lang="zh-TW" altLang="en-US" sz="2800" dirty="0">
                  <a:solidFill>
                    <a:prstClr val="black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補償硬體取樣頻率不足所造成的斷點。</a:t>
              </a:r>
              <a:endParaRPr lang="en-US" altLang="zh-TW" sz="28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1583DCBB-8AF8-4DAD-A3A0-63467DE1EF6C}"/>
              </a:ext>
            </a:extLst>
          </p:cNvPr>
          <p:cNvGrpSpPr/>
          <p:nvPr/>
        </p:nvGrpSpPr>
        <p:grpSpPr>
          <a:xfrm>
            <a:off x="1742824" y="1666577"/>
            <a:ext cx="4378321" cy="4578358"/>
            <a:chOff x="1397960" y="17110914"/>
            <a:chExt cx="4378321" cy="4578358"/>
          </a:xfrm>
        </p:grpSpPr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1BE5BB17-0E08-4BC6-9B41-992FC90D1913}"/>
                </a:ext>
              </a:extLst>
            </p:cNvPr>
            <p:cNvGrpSpPr/>
            <p:nvPr/>
          </p:nvGrpSpPr>
          <p:grpSpPr>
            <a:xfrm>
              <a:off x="1468299" y="18096295"/>
              <a:ext cx="4307982" cy="1628749"/>
              <a:chOff x="1810926" y="15805131"/>
              <a:chExt cx="4307982" cy="1628749"/>
            </a:xfrm>
          </p:grpSpPr>
          <p:pic>
            <p:nvPicPr>
              <p:cNvPr id="25" name="圖片 24">
                <a:extLst>
                  <a:ext uri="{FF2B5EF4-FFF2-40B4-BE49-F238E27FC236}">
                    <a16:creationId xmlns:a16="http://schemas.microsoft.com/office/drawing/2014/main" id="{C3D46D1A-4904-4E96-9C1B-5034A3E6E1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4027" t="29046" r="41300" b="50757"/>
              <a:stretch/>
            </p:blipFill>
            <p:spPr>
              <a:xfrm>
                <a:off x="1810926" y="15805131"/>
                <a:ext cx="1989789" cy="1628748"/>
              </a:xfrm>
              <a:prstGeom prst="rect">
                <a:avLst/>
              </a:prstGeom>
            </p:spPr>
          </p:pic>
          <p:pic>
            <p:nvPicPr>
              <p:cNvPr id="26" name="圖片 25">
                <a:extLst>
                  <a:ext uri="{FF2B5EF4-FFF2-40B4-BE49-F238E27FC236}">
                    <a16:creationId xmlns:a16="http://schemas.microsoft.com/office/drawing/2014/main" id="{AC8BA622-4D7F-42E3-80DA-DFBFFA2797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3179" t="29495" r="42290" b="50463"/>
              <a:stretch/>
            </p:blipFill>
            <p:spPr>
              <a:xfrm>
                <a:off x="4129120" y="15805132"/>
                <a:ext cx="1989788" cy="1628748"/>
              </a:xfrm>
              <a:prstGeom prst="rect">
                <a:avLst/>
              </a:prstGeom>
            </p:spPr>
          </p:pic>
        </p:grp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295D0C38-1A48-4216-AADB-C24E67C5CFAB}"/>
                </a:ext>
              </a:extLst>
            </p:cNvPr>
            <p:cNvSpPr txBox="1"/>
            <p:nvPr/>
          </p:nvSpPr>
          <p:spPr>
            <a:xfrm>
              <a:off x="1397960" y="17110914"/>
              <a:ext cx="430798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000" b="1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1.</a:t>
              </a:r>
              <a:r>
                <a:rPr lang="zh-TW" altLang="en-US" sz="4000" b="1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抗躁</a:t>
              </a:r>
              <a:r>
                <a:rPr lang="en-US" altLang="zh-TW" sz="4000" b="1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(</a:t>
              </a:r>
              <a:r>
                <a:rPr lang="zh-TW" altLang="en-US" sz="4000" b="1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去雜訊</a:t>
              </a:r>
              <a:r>
                <a:rPr lang="en-US" altLang="zh-TW" sz="4000" b="1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)</a:t>
              </a: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998C6471-39A9-49C0-9E44-12D0529788F7}"/>
                </a:ext>
              </a:extLst>
            </p:cNvPr>
            <p:cNvSpPr txBox="1"/>
            <p:nvPr/>
          </p:nvSpPr>
          <p:spPr>
            <a:xfrm>
              <a:off x="1468298" y="19873390"/>
              <a:ext cx="4307983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/>
              <a:r>
                <a:rPr lang="zh-TW" altLang="en-US" sz="2800" b="1" dirty="0">
                  <a:solidFill>
                    <a:prstClr val="black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雜訊點影響：</a:t>
              </a:r>
              <a:endParaRPr lang="en-US" altLang="zh-TW" sz="2800" b="1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marL="441325" lvl="0" algn="just"/>
              <a:r>
                <a:rPr lang="en-US" altLang="zh-TW" sz="2800" dirty="0">
                  <a:solidFill>
                    <a:prstClr val="black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1.</a:t>
              </a:r>
              <a:r>
                <a:rPr lang="zh-TW" altLang="en-US" sz="2800" dirty="0">
                  <a:solidFill>
                    <a:prstClr val="black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使後續演算法出錯</a:t>
              </a:r>
              <a:endParaRPr lang="en-US" altLang="zh-TW" sz="28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marL="441325" lvl="0" algn="just"/>
              <a:r>
                <a:rPr lang="en-US" altLang="zh-TW" sz="2800" dirty="0">
                  <a:solidFill>
                    <a:prstClr val="black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2.</a:t>
              </a:r>
              <a:r>
                <a:rPr lang="zh-TW" altLang="en-US" sz="2800" dirty="0">
                  <a:solidFill>
                    <a:prstClr val="black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大幅增加運算量</a:t>
              </a:r>
              <a:endParaRPr lang="en-US" altLang="zh-TW" sz="28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marL="441325" lvl="0" algn="just"/>
              <a:r>
                <a:rPr lang="en-US" altLang="zh-TW" sz="2800" dirty="0">
                  <a:solidFill>
                    <a:prstClr val="black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3.</a:t>
              </a:r>
              <a:r>
                <a:rPr lang="zh-TW" altLang="en-US" sz="2800" dirty="0">
                  <a:solidFill>
                    <a:prstClr val="black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使字跡失真</a:t>
              </a:r>
              <a:endParaRPr lang="en-US" altLang="zh-TW" sz="28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299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3">
            <a:extLst>
              <a:ext uri="{FF2B5EF4-FFF2-40B4-BE49-F238E27FC236}">
                <a16:creationId xmlns:a16="http://schemas.microsoft.com/office/drawing/2014/main" id="{36810E0C-E854-4751-978B-D6EB411506CF}"/>
              </a:ext>
            </a:extLst>
          </p:cNvPr>
          <p:cNvSpPr txBox="1">
            <a:spLocks/>
          </p:cNvSpPr>
          <p:nvPr/>
        </p:nvSpPr>
        <p:spPr>
          <a:xfrm>
            <a:off x="1820741" y="652754"/>
            <a:ext cx="9346023" cy="8256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400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字跡預處理</a:t>
            </a:r>
          </a:p>
        </p:txBody>
      </p: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0E516458-1A1C-494C-A6C4-82FE2898EA2F}"/>
              </a:ext>
            </a:extLst>
          </p:cNvPr>
          <p:cNvGrpSpPr/>
          <p:nvPr/>
        </p:nvGrpSpPr>
        <p:grpSpPr>
          <a:xfrm>
            <a:off x="1820741" y="1485481"/>
            <a:ext cx="5165743" cy="4903755"/>
            <a:chOff x="11947478" y="17116515"/>
            <a:chExt cx="5165743" cy="4903755"/>
          </a:xfrm>
        </p:grpSpPr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1AFB586E-8ECD-4E82-9BD0-EAA5F1FE7DCC}"/>
                </a:ext>
              </a:extLst>
            </p:cNvPr>
            <p:cNvGrpSpPr/>
            <p:nvPr/>
          </p:nvGrpSpPr>
          <p:grpSpPr>
            <a:xfrm>
              <a:off x="12590509" y="18030840"/>
              <a:ext cx="3872177" cy="1628748"/>
              <a:chOff x="1932846" y="15805132"/>
              <a:chExt cx="3872177" cy="1628748"/>
            </a:xfrm>
          </p:grpSpPr>
          <p:pic>
            <p:nvPicPr>
              <p:cNvPr id="54" name="圖片 53">
                <a:extLst>
                  <a:ext uri="{FF2B5EF4-FFF2-40B4-BE49-F238E27FC236}">
                    <a16:creationId xmlns:a16="http://schemas.microsoft.com/office/drawing/2014/main" id="{D6BBC1CF-81A7-451D-AB0A-785425099D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32846" y="15988544"/>
                <a:ext cx="1989789" cy="1261922"/>
              </a:xfrm>
              <a:prstGeom prst="rect">
                <a:avLst/>
              </a:prstGeom>
            </p:spPr>
          </p:pic>
          <p:pic>
            <p:nvPicPr>
              <p:cNvPr id="55" name="圖片 54">
                <a:extLst>
                  <a:ext uri="{FF2B5EF4-FFF2-40B4-BE49-F238E27FC236}">
                    <a16:creationId xmlns:a16="http://schemas.microsoft.com/office/drawing/2014/main" id="{4A452375-6D53-41BB-B370-4759244CC0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3004" y="15805132"/>
                <a:ext cx="1362019" cy="1628748"/>
              </a:xfrm>
              <a:prstGeom prst="rect">
                <a:avLst/>
              </a:prstGeom>
            </p:spPr>
          </p:pic>
        </p:grp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5895BE43-E379-4976-B09E-1ABC42C9F173}"/>
                </a:ext>
              </a:extLst>
            </p:cNvPr>
            <p:cNvSpPr txBox="1"/>
            <p:nvPr/>
          </p:nvSpPr>
          <p:spPr>
            <a:xfrm>
              <a:off x="11947478" y="17116515"/>
              <a:ext cx="51657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000" b="1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3.</a:t>
              </a:r>
              <a:r>
                <a:rPr lang="zh-TW" altLang="en-US" sz="4000" b="1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連續字跡群組化</a:t>
              </a:r>
              <a:endParaRPr lang="en-US" altLang="zh-TW" sz="4000" b="1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E1E459EB-0800-4F0C-B021-F7891868E51A}"/>
                </a:ext>
              </a:extLst>
            </p:cNvPr>
            <p:cNvSpPr txBox="1"/>
            <p:nvPr/>
          </p:nvSpPr>
          <p:spPr>
            <a:xfrm>
              <a:off x="12529549" y="19773501"/>
              <a:ext cx="3994097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/>
              <a:r>
                <a:rPr lang="zh-TW" altLang="en-US" sz="2800" b="1" dirty="0">
                  <a:solidFill>
                    <a:prstClr val="black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目的：</a:t>
              </a:r>
              <a:endParaRPr lang="en-US" altLang="zh-TW" sz="2800" b="1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lvl="0" algn="just"/>
              <a:r>
                <a:rPr lang="zh-TW" altLang="en-US" sz="2800" dirty="0">
                  <a:solidFill>
                    <a:prstClr val="black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　藉由先將字跡點分類以大幅降低後續合併運算量。並賦予字跡點字群概念。</a:t>
              </a:r>
              <a:endParaRPr lang="en-US" altLang="zh-TW" sz="28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89011535-A89A-4E7E-AC2F-53956C7C018E}"/>
              </a:ext>
            </a:extLst>
          </p:cNvPr>
          <p:cNvGrpSpPr/>
          <p:nvPr/>
        </p:nvGrpSpPr>
        <p:grpSpPr>
          <a:xfrm>
            <a:off x="7471470" y="1478447"/>
            <a:ext cx="3329639" cy="4954809"/>
            <a:chOff x="7577473" y="14230465"/>
            <a:chExt cx="3329639" cy="4954809"/>
          </a:xfrm>
        </p:grpSpPr>
        <p:pic>
          <p:nvPicPr>
            <p:cNvPr id="57" name="圖片 56">
              <a:extLst>
                <a:ext uri="{FF2B5EF4-FFF2-40B4-BE49-F238E27FC236}">
                  <a16:creationId xmlns:a16="http://schemas.microsoft.com/office/drawing/2014/main" id="{BC5FC641-AB2A-4F81-AB3C-3C19F2CDB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0472" y="15134538"/>
              <a:ext cx="1356336" cy="1628738"/>
            </a:xfrm>
            <a:prstGeom prst="rect">
              <a:avLst/>
            </a:prstGeom>
          </p:spPr>
        </p:pic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38101C32-3537-4005-99DF-3CF683C3ECD3}"/>
                </a:ext>
              </a:extLst>
            </p:cNvPr>
            <p:cNvSpPr txBox="1"/>
            <p:nvPr/>
          </p:nvSpPr>
          <p:spPr>
            <a:xfrm>
              <a:off x="7577473" y="14230465"/>
              <a:ext cx="33023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000" b="1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4.</a:t>
              </a:r>
              <a:r>
                <a:rPr lang="zh-TW" altLang="en-US" sz="4000" b="1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群組合併</a:t>
              </a:r>
              <a:endParaRPr lang="en-US" altLang="zh-TW" sz="4000" b="1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3C9AC468-BC41-4745-A43B-54479A0C752B}"/>
                </a:ext>
              </a:extLst>
            </p:cNvPr>
            <p:cNvSpPr txBox="1"/>
            <p:nvPr/>
          </p:nvSpPr>
          <p:spPr>
            <a:xfrm>
              <a:off x="7873861" y="16938505"/>
              <a:ext cx="3033251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TW" altLang="en-US" sz="2800" b="1" dirty="0">
                  <a:solidFill>
                    <a:prstClr val="black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方法：</a:t>
              </a:r>
              <a:endParaRPr lang="en-US" altLang="zh-TW" sz="2800" b="1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lvl="0"/>
              <a:r>
                <a:rPr lang="zh-TW" altLang="en-US" sz="2800" dirty="0">
                  <a:solidFill>
                    <a:prstClr val="black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　藉由中文字方正特性設計一搜尋半徑。執行次數約為群組數之平方。</a:t>
              </a:r>
              <a:endParaRPr lang="en-US" altLang="zh-TW" sz="28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995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3">
            <a:extLst>
              <a:ext uri="{FF2B5EF4-FFF2-40B4-BE49-F238E27FC236}">
                <a16:creationId xmlns:a16="http://schemas.microsoft.com/office/drawing/2014/main" id="{36810E0C-E854-4751-978B-D6EB411506CF}"/>
              </a:ext>
            </a:extLst>
          </p:cNvPr>
          <p:cNvSpPr txBox="1">
            <a:spLocks/>
          </p:cNvSpPr>
          <p:nvPr/>
        </p:nvSpPr>
        <p:spPr>
          <a:xfrm>
            <a:off x="1820741" y="652754"/>
            <a:ext cx="9346023" cy="8256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400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字跡回饋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77F05E6-B455-4F2F-BCE9-0D3F13D2FD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595"/>
          <a:stretch/>
        </p:blipFill>
        <p:spPr>
          <a:xfrm>
            <a:off x="1001547" y="1709671"/>
            <a:ext cx="2446986" cy="356100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94F149E-9385-46FB-A729-766F062D0A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595"/>
          <a:stretch/>
        </p:blipFill>
        <p:spPr>
          <a:xfrm>
            <a:off x="3960468" y="1709669"/>
            <a:ext cx="2446986" cy="356100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6A84534-DE95-4BDC-8C74-97C9AAB1B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389" y="1724696"/>
            <a:ext cx="2266682" cy="356100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751C342-665B-42DE-A09C-AAA9EAFF7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8006" y="1709669"/>
            <a:ext cx="2034862" cy="3187521"/>
          </a:xfrm>
          <a:prstGeom prst="rect">
            <a:avLst/>
          </a:prstGeom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0DC69226-9364-4112-A7EC-C68D7F641911}"/>
              </a:ext>
            </a:extLst>
          </p:cNvPr>
          <p:cNvGrpSpPr>
            <a:grpSpLocks/>
          </p:cNvGrpSpPr>
          <p:nvPr/>
        </p:nvGrpSpPr>
        <p:grpSpPr bwMode="auto">
          <a:xfrm>
            <a:off x="5427977" y="3136264"/>
            <a:ext cx="579306" cy="788035"/>
            <a:chOff x="10430" y="9948"/>
            <a:chExt cx="519" cy="70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30B14AF9-9F6A-49B1-92ED-107F59B15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50" y="9948"/>
              <a:ext cx="499" cy="706"/>
            </a:xfrm>
            <a:prstGeom prst="rect">
              <a:avLst/>
            </a:prstGeom>
            <a:solidFill>
              <a:srgbClr val="E7E6E6"/>
            </a:solidFill>
            <a:ln w="12700" algn="ctr">
              <a:solidFill>
                <a:srgbClr val="FFFFFF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endParaRPr lang="zh-TW" altLang="en-US"/>
            </a:p>
          </p:txBody>
        </p: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81AA91F8-54C3-488A-A5B9-41F291DE15D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0430" y="10041"/>
              <a:ext cx="322" cy="357"/>
            </a:xfrm>
            <a:prstGeom prst="line">
              <a:avLst/>
            </a:prstGeom>
            <a:noFill/>
            <a:ln w="76200" algn="ctr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2513AB1-0100-4E72-AA8E-1F3328C63E03}"/>
              </a:ext>
            </a:extLst>
          </p:cNvPr>
          <p:cNvSpPr txBox="1"/>
          <p:nvPr/>
        </p:nvSpPr>
        <p:spPr>
          <a:xfrm>
            <a:off x="884026" y="5270678"/>
            <a:ext cx="268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▲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字跡回饋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1A02384-9D25-4937-82DE-2DB38B0FA69B}"/>
              </a:ext>
            </a:extLst>
          </p:cNvPr>
          <p:cNvSpPr txBox="1"/>
          <p:nvPr/>
        </p:nvSpPr>
        <p:spPr>
          <a:xfrm>
            <a:off x="3842947" y="5270678"/>
            <a:ext cx="268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▲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改善缺陷示意圖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6402C857-D73F-40C1-AE3D-56B1E195C6BC}"/>
              </a:ext>
            </a:extLst>
          </p:cNvPr>
          <p:cNvSpPr txBox="1"/>
          <p:nvPr/>
        </p:nvSpPr>
        <p:spPr>
          <a:xfrm>
            <a:off x="6711716" y="5270678"/>
            <a:ext cx="268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▲較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低分回饋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15AF131-E0FF-44F0-9E82-438FC5000CEA}"/>
              </a:ext>
            </a:extLst>
          </p:cNvPr>
          <p:cNvSpPr txBox="1"/>
          <p:nvPr/>
        </p:nvSpPr>
        <p:spPr>
          <a:xfrm>
            <a:off x="9374423" y="5258296"/>
            <a:ext cx="268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▲較高分回饋</a:t>
            </a:r>
          </a:p>
        </p:txBody>
      </p:sp>
    </p:spTree>
    <p:extLst>
      <p:ext uri="{BB962C8B-B14F-4D97-AF65-F5344CB8AC3E}">
        <p14:creationId xmlns:p14="http://schemas.microsoft.com/office/powerpoint/2010/main" val="3587228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1820742" y="652754"/>
            <a:ext cx="2224786" cy="825693"/>
          </a:xfrm>
        </p:spPr>
        <p:txBody>
          <a:bodyPr>
            <a:normAutofit/>
          </a:bodyPr>
          <a:lstStyle/>
          <a:p>
            <a:r>
              <a:rPr lang="zh-TW" altLang="en-US" sz="400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結論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286DFA36-A7FD-4D14-B4A4-D49B0BA634C4}"/>
              </a:ext>
            </a:extLst>
          </p:cNvPr>
          <p:cNvGrpSpPr/>
          <p:nvPr/>
        </p:nvGrpSpPr>
        <p:grpSpPr>
          <a:xfrm>
            <a:off x="1692406" y="5070077"/>
            <a:ext cx="9787032" cy="1386806"/>
            <a:chOff x="689678" y="8390241"/>
            <a:chExt cx="9787032" cy="1386806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9B3CC140-2549-4B38-B0A9-E1252E25B1A5}"/>
                </a:ext>
              </a:extLst>
            </p:cNvPr>
            <p:cNvSpPr txBox="1"/>
            <p:nvPr/>
          </p:nvSpPr>
          <p:spPr>
            <a:xfrm>
              <a:off x="689678" y="8390241"/>
              <a:ext cx="400522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提供全新練字方式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物件簡單，方便使用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結構評分，可靠度高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C62EB0D6-ACC5-41E3-994E-BD945C5FAB77}"/>
                </a:ext>
              </a:extLst>
            </p:cNvPr>
            <p:cNvSpPr txBox="1"/>
            <p:nvPr/>
          </p:nvSpPr>
          <p:spPr>
            <a:xfrm>
              <a:off x="4812153" y="8392052"/>
              <a:ext cx="566455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壓縮傳輸，提升傳輸效率</a:t>
              </a:r>
              <a:endPara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en-US" altLang="zh-TW" sz="280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APP</a:t>
              </a: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字跡評分，量化字跡美醜</a:t>
              </a:r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zh-TW" altLang="en-US" sz="2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圖形顯示回饋，改善方向明確</a:t>
              </a: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D4114463-513F-4210-83AE-B3814CD22298}"/>
              </a:ext>
            </a:extLst>
          </p:cNvPr>
          <p:cNvGrpSpPr/>
          <p:nvPr/>
        </p:nvGrpSpPr>
        <p:grpSpPr>
          <a:xfrm>
            <a:off x="2049641" y="1757952"/>
            <a:ext cx="3469450" cy="3024064"/>
            <a:chOff x="2177977" y="1757952"/>
            <a:chExt cx="3469450" cy="3024064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3"/>
            <a:srcRect l="17450" t="3731" r="17923" b="9410"/>
            <a:stretch/>
          </p:blipFill>
          <p:spPr>
            <a:xfrm>
              <a:off x="2177977" y="1757952"/>
              <a:ext cx="3469450" cy="2623954"/>
            </a:xfrm>
            <a:prstGeom prst="rect">
              <a:avLst/>
            </a:prstGeom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DA3A8AD5-0BD3-4220-B550-76F9BC19395A}"/>
                </a:ext>
              </a:extLst>
            </p:cNvPr>
            <p:cNvSpPr txBox="1"/>
            <p:nvPr/>
          </p:nvSpPr>
          <p:spPr>
            <a:xfrm>
              <a:off x="2669072" y="4381906"/>
              <a:ext cx="24872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▲硬體</a:t>
              </a: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4C3C5801-6E45-42CE-9813-3A4D2500D4DE}"/>
              </a:ext>
            </a:extLst>
          </p:cNvPr>
          <p:cNvGrpSpPr/>
          <p:nvPr/>
        </p:nvGrpSpPr>
        <p:grpSpPr>
          <a:xfrm>
            <a:off x="5956096" y="1689803"/>
            <a:ext cx="2487259" cy="3096491"/>
            <a:chOff x="6084432" y="1689803"/>
            <a:chExt cx="2487259" cy="3096491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8577FAEA-6CCD-43A2-8396-236ACE5CC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94474" y="1689803"/>
              <a:ext cx="2067176" cy="2763488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3431FBBB-084A-4AA9-B8CD-D7DA0C5F9D15}"/>
                </a:ext>
              </a:extLst>
            </p:cNvPr>
            <p:cNvSpPr txBox="1"/>
            <p:nvPr/>
          </p:nvSpPr>
          <p:spPr>
            <a:xfrm>
              <a:off x="6084432" y="4386184"/>
              <a:ext cx="24872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▲字跡辨識</a:t>
              </a: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FB9887B9-8A02-4111-8800-8AF9BCBA76C5}"/>
              </a:ext>
            </a:extLst>
          </p:cNvPr>
          <p:cNvGrpSpPr/>
          <p:nvPr/>
        </p:nvGrpSpPr>
        <p:grpSpPr>
          <a:xfrm>
            <a:off x="8672490" y="1332118"/>
            <a:ext cx="2487259" cy="3454176"/>
            <a:chOff x="8800826" y="1332118"/>
            <a:chExt cx="2487259" cy="3454176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7EE1E88D-6479-4A8C-B2B9-B085ED5D07F8}"/>
                </a:ext>
              </a:extLst>
            </p:cNvPr>
            <p:cNvPicPr/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7" b="72454"/>
            <a:stretch/>
          </p:blipFill>
          <p:spPr bwMode="auto">
            <a:xfrm>
              <a:off x="9007705" y="1332118"/>
              <a:ext cx="2073503" cy="312117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C58727B6-03D5-49DB-B4C7-55E032692530}"/>
                </a:ext>
              </a:extLst>
            </p:cNvPr>
            <p:cNvSpPr txBox="1"/>
            <p:nvPr/>
          </p:nvSpPr>
          <p:spPr>
            <a:xfrm>
              <a:off x="8800826" y="4386184"/>
              <a:ext cx="24872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▲回饋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1281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1362957" y="1582907"/>
            <a:ext cx="3828423" cy="2304454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MS PGothic" panose="020B0600070205080204" pitchFamily="34" charset="-128"/>
                <a:ea typeface="MS PGothic" panose="020B0600070205080204" pitchFamily="34" charset="-128"/>
              </a:rPr>
              <a:t>研究動機</a:t>
            </a:r>
            <a:r>
              <a:rPr lang="en-US" altLang="zh-TW" sz="2400" dirty="0">
                <a:latin typeface="MS PGothic" panose="020B0600070205080204" pitchFamily="34" charset="-128"/>
                <a:ea typeface="MS PGothic" panose="020B0600070205080204" pitchFamily="34" charset="-128"/>
              </a:rPr>
              <a:t>: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MS PGothic" panose="020B0600070205080204" pitchFamily="34" charset="-128"/>
                <a:ea typeface="MS PGothic" panose="020B0600070205080204" pitchFamily="34" charset="-128"/>
              </a:rPr>
              <a:t>找到練字方向</a:t>
            </a:r>
            <a:endParaRPr lang="en-US" altLang="zh-TW" sz="24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MS PGothic" panose="020B0600070205080204" pitchFamily="34" charset="-128"/>
                <a:ea typeface="MS PGothic" panose="020B0600070205080204" pitchFamily="34" charset="-128"/>
              </a:rPr>
              <a:t>提高練字效率</a:t>
            </a:r>
            <a:endParaRPr lang="en-US" altLang="zh-TW" sz="24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MS PGothic" panose="020B0600070205080204" pitchFamily="34" charset="-128"/>
                <a:ea typeface="MS PGothic" panose="020B0600070205080204" pitchFamily="34" charset="-128"/>
              </a:rPr>
              <a:t>改善字醜問題</a:t>
            </a:r>
            <a:endParaRPr lang="en-US" altLang="zh-TW" sz="24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21424" t="3731" r="17922" b="9410"/>
          <a:stretch/>
        </p:blipFill>
        <p:spPr>
          <a:xfrm>
            <a:off x="4876597" y="1786274"/>
            <a:ext cx="3927790" cy="3165231"/>
          </a:xfrm>
          <a:prstGeom prst="rect">
            <a:avLst/>
          </a:prstGeom>
        </p:spPr>
      </p:pic>
      <p:sp>
        <p:nvSpPr>
          <p:cNvPr id="6" name="標題 3">
            <a:extLst>
              <a:ext uri="{FF2B5EF4-FFF2-40B4-BE49-F238E27FC236}">
                <a16:creationId xmlns:a16="http://schemas.microsoft.com/office/drawing/2014/main" id="{3F81DADD-7413-45C7-A3A2-83A9ED1D73DA}"/>
              </a:ext>
            </a:extLst>
          </p:cNvPr>
          <p:cNvSpPr txBox="1">
            <a:spLocks/>
          </p:cNvSpPr>
          <p:nvPr/>
        </p:nvSpPr>
        <p:spPr>
          <a:xfrm>
            <a:off x="1820741" y="652754"/>
            <a:ext cx="3286967" cy="8256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400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專題介紹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481DECC-D79B-4E06-828C-823DD60DCD16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" b="72454"/>
          <a:stretch/>
        </p:blipFill>
        <p:spPr bwMode="auto">
          <a:xfrm>
            <a:off x="9455881" y="1830332"/>
            <a:ext cx="2073503" cy="31211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內容版面配置區 4">
            <a:extLst>
              <a:ext uri="{FF2B5EF4-FFF2-40B4-BE49-F238E27FC236}">
                <a16:creationId xmlns:a16="http://schemas.microsoft.com/office/drawing/2014/main" id="{95778FAC-F9EC-4709-8B38-9B71670EF6DB}"/>
              </a:ext>
            </a:extLst>
          </p:cNvPr>
          <p:cNvSpPr txBox="1">
            <a:spLocks/>
          </p:cNvSpPr>
          <p:nvPr/>
        </p:nvSpPr>
        <p:spPr>
          <a:xfrm>
            <a:off x="1362957" y="4195188"/>
            <a:ext cx="4412669" cy="2662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latin typeface="MS PGothic" panose="020B0600070205080204" pitchFamily="34" charset="-128"/>
                <a:ea typeface="MS PGothic" panose="020B0600070205080204" pitchFamily="34" charset="-128"/>
              </a:rPr>
              <a:t>優點</a:t>
            </a:r>
            <a:r>
              <a:rPr lang="en-US" altLang="zh-TW" sz="2400" dirty="0">
                <a:solidFill>
                  <a:srgbClr val="333333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: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rgbClr val="333333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以實際紙筆練字</a:t>
            </a:r>
            <a:endParaRPr lang="en-US" altLang="zh-TW" sz="2400" dirty="0">
              <a:solidFill>
                <a:srgbClr val="333333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rgbClr val="333333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立即回饋練習方向</a:t>
            </a:r>
            <a:endParaRPr lang="en-US" altLang="zh-TW" sz="2400" dirty="0">
              <a:solidFill>
                <a:srgbClr val="333333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rgbClr val="333333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方便使用</a:t>
            </a:r>
            <a:endParaRPr lang="en-US" altLang="zh-TW" sz="2400" dirty="0">
              <a:solidFill>
                <a:srgbClr val="333333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6886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1638300" y="1960200"/>
            <a:ext cx="8915399" cy="1468800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報告結束</a:t>
            </a:r>
            <a:r>
              <a:rPr lang="en-US" altLang="zh-TW" sz="600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!</a:t>
            </a:r>
            <a:endParaRPr lang="zh-TW" altLang="en-US" sz="6000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25658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716" y="1512277"/>
            <a:ext cx="8517602" cy="4871454"/>
          </a:xfrm>
          <a:prstGeom prst="rect">
            <a:avLst/>
          </a:prstGeom>
        </p:spPr>
      </p:pic>
      <p:sp>
        <p:nvSpPr>
          <p:cNvPr id="5" name="標題 3">
            <a:extLst>
              <a:ext uri="{FF2B5EF4-FFF2-40B4-BE49-F238E27FC236}">
                <a16:creationId xmlns:a16="http://schemas.microsoft.com/office/drawing/2014/main" id="{4A12DCCC-3A5A-459B-8915-0156455A307D}"/>
              </a:ext>
            </a:extLst>
          </p:cNvPr>
          <p:cNvSpPr txBox="1">
            <a:spLocks/>
          </p:cNvSpPr>
          <p:nvPr/>
        </p:nvSpPr>
        <p:spPr>
          <a:xfrm>
            <a:off x="1820741" y="652754"/>
            <a:ext cx="3286967" cy="8256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400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系統架構圖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0BC3267-BB3A-4CED-984B-DBA5EAAB373B}"/>
              </a:ext>
            </a:extLst>
          </p:cNvPr>
          <p:cNvSpPr txBox="1"/>
          <p:nvPr/>
        </p:nvSpPr>
        <p:spPr>
          <a:xfrm>
            <a:off x="5253887" y="5145668"/>
            <a:ext cx="2487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▲系統架構</a:t>
            </a:r>
          </a:p>
        </p:txBody>
      </p:sp>
    </p:spTree>
    <p:extLst>
      <p:ext uri="{BB962C8B-B14F-4D97-AF65-F5344CB8AC3E}">
        <p14:creationId xmlns:p14="http://schemas.microsoft.com/office/powerpoint/2010/main" val="3026172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40156" y="2788555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zh-TW" altLang="en-US" sz="5300" dirty="0">
                <a:latin typeface="標楷體" panose="03000509000000000000" pitchFamily="65" charset="-120"/>
                <a:ea typeface="標楷體" panose="03000509000000000000" pitchFamily="65" charset="-120"/>
              </a:rPr>
              <a:t>硬體設計</a:t>
            </a:r>
          </a:p>
        </p:txBody>
      </p:sp>
      <p:sp>
        <p:nvSpPr>
          <p:cNvPr id="4" name="Google Shape;235;p25"/>
          <p:cNvSpPr txBox="1">
            <a:spLocks/>
          </p:cNvSpPr>
          <p:nvPr/>
        </p:nvSpPr>
        <p:spPr>
          <a:xfrm>
            <a:off x="6626443" y="4682454"/>
            <a:ext cx="4627500" cy="674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Wingdings 3" charset="2"/>
              <a:buNone/>
            </a:pPr>
            <a:r>
              <a:rPr lang="zh-TW" altLang="en-US" sz="36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  <a:sym typeface="Microsoft JhengHei"/>
              </a:rPr>
              <a:t>負責組員：施丞祐</a:t>
            </a:r>
          </a:p>
        </p:txBody>
      </p:sp>
    </p:spTree>
    <p:extLst>
      <p:ext uri="{BB962C8B-B14F-4D97-AF65-F5344CB8AC3E}">
        <p14:creationId xmlns:p14="http://schemas.microsoft.com/office/powerpoint/2010/main" val="62304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89212" y="2133600"/>
            <a:ext cx="3506788" cy="37592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收集字跡資料</a:t>
            </a:r>
            <a:endParaRPr lang="en-US" altLang="zh-TW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字跡資料壓縮</a:t>
            </a:r>
            <a:endParaRPr lang="en-US" altLang="zh-TW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3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Wi-Fi</a:t>
            </a:r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資料傳輸</a:t>
            </a:r>
          </a:p>
        </p:txBody>
      </p:sp>
      <p:sp>
        <p:nvSpPr>
          <p:cNvPr id="6" name="標題 3">
            <a:extLst>
              <a:ext uri="{FF2B5EF4-FFF2-40B4-BE49-F238E27FC236}">
                <a16:creationId xmlns:a16="http://schemas.microsoft.com/office/drawing/2014/main" id="{E5ACF29B-4A48-4B3E-BCF2-90822C42E053}"/>
              </a:ext>
            </a:extLst>
          </p:cNvPr>
          <p:cNvSpPr txBox="1">
            <a:spLocks/>
          </p:cNvSpPr>
          <p:nvPr/>
        </p:nvSpPr>
        <p:spPr>
          <a:xfrm>
            <a:off x="1820741" y="652754"/>
            <a:ext cx="3286967" cy="8256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400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硬體設計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6605E63-750F-4179-B24E-938BD4CFE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4294" y="520956"/>
            <a:ext cx="3670110" cy="581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4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資料收集：長寬比失真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348" y="1320734"/>
            <a:ext cx="3381372" cy="5364138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2370170" y="5257125"/>
            <a:ext cx="1427748" cy="1427747"/>
          </a:xfrm>
          <a:prstGeom prst="roundRect">
            <a:avLst/>
          </a:prstGeom>
          <a:noFill/>
          <a:ln w="76200"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683" y="1884801"/>
            <a:ext cx="3588783" cy="2759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/>
          <a:srcRect t="47494" r="10391" b="30078"/>
          <a:stretch/>
        </p:blipFill>
        <p:spPr>
          <a:xfrm rot="16200000">
            <a:off x="4767487" y="2402865"/>
            <a:ext cx="3220770" cy="1432558"/>
          </a:xfrm>
          <a:prstGeom prst="rect">
            <a:avLst/>
          </a:prstGeom>
        </p:spPr>
      </p:pic>
      <p:sp>
        <p:nvSpPr>
          <p:cNvPr id="8" name="右大括弧 7"/>
          <p:cNvSpPr/>
          <p:nvPr/>
        </p:nvSpPr>
        <p:spPr>
          <a:xfrm>
            <a:off x="7211015" y="2133600"/>
            <a:ext cx="538361" cy="1905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33D55A6-7297-461E-A7E8-3DE8C17E6AFE}"/>
              </a:ext>
            </a:extLst>
          </p:cNvPr>
          <p:cNvSpPr txBox="1"/>
          <p:nvPr/>
        </p:nvSpPr>
        <p:spPr>
          <a:xfrm>
            <a:off x="9004951" y="4872643"/>
            <a:ext cx="2487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▲電阻屏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76B1C06-621F-4FAB-8946-57E1B94CF54C}"/>
                  </a:ext>
                </a:extLst>
              </p:cNvPr>
              <p:cNvSpPr/>
              <p:nvPr/>
            </p:nvSpPr>
            <p:spPr>
              <a:xfrm>
                <a:off x="6416040" y="5362939"/>
                <a:ext cx="3802448" cy="85600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𝑦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𝑥</m:t>
                          </m:r>
                        </m:den>
                      </m:f>
                      <m:r>
                        <a:rPr lang="en-US" altLang="zh-TW" sz="2400" i="1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h𝑒𝑖𝑔h𝑡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𝑠𝑐𝑟𝑒𝑒𝑛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𝑤𝑖𝑑𝑡h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𝑠𝑐𝑟𝑒𝑒𝑛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i="1" dirty="0">
                  <a:latin typeface="Cambria Math" panose="020405030504060302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76B1C06-621F-4FAB-8946-57E1B94CF5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040" y="5362939"/>
                <a:ext cx="3802448" cy="8560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8DBB1670-0174-4AB2-BD99-B3DDFAFDD226}"/>
              </a:ext>
            </a:extLst>
          </p:cNvPr>
          <p:cNvSpPr txBox="1"/>
          <p:nvPr/>
        </p:nvSpPr>
        <p:spPr>
          <a:xfrm>
            <a:off x="7073634" y="6226574"/>
            <a:ext cx="2487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▲座標點正規化</a:t>
            </a:r>
          </a:p>
        </p:txBody>
      </p:sp>
    </p:spTree>
    <p:extLst>
      <p:ext uri="{BB962C8B-B14F-4D97-AF65-F5344CB8AC3E}">
        <p14:creationId xmlns:p14="http://schemas.microsoft.com/office/powerpoint/2010/main" val="2370246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字跡資料壓縮：資料量過大、傳輸過長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94" y="1340342"/>
            <a:ext cx="3381372" cy="5364138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2207248" y="1643605"/>
            <a:ext cx="3059233" cy="3206187"/>
          </a:xfrm>
          <a:prstGeom prst="roundRect">
            <a:avLst/>
          </a:prstGeom>
          <a:noFill/>
          <a:ln w="762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7" name="圖表 6"/>
          <p:cNvGraphicFramePr/>
          <p:nvPr>
            <p:extLst>
              <p:ext uri="{D42A27DB-BD31-4B8C-83A1-F6EECF244321}">
                <p14:modId xmlns:p14="http://schemas.microsoft.com/office/powerpoint/2010/main" val="3067702749"/>
              </p:ext>
            </p:extLst>
          </p:nvPr>
        </p:nvGraphicFramePr>
        <p:xfrm>
          <a:off x="6109076" y="1643605"/>
          <a:ext cx="5974220" cy="24496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:a16="http://schemas.microsoft.com/office/drawing/2014/main" id="{C9A9B319-23BF-4CF9-B6D5-1E2AC53AAE3F}"/>
              </a:ext>
            </a:extLst>
          </p:cNvPr>
          <p:cNvSpPr txBox="1"/>
          <p:nvPr/>
        </p:nvSpPr>
        <p:spPr>
          <a:xfrm>
            <a:off x="7852556" y="4139018"/>
            <a:ext cx="2487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▲傳輸時間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BC4F8D3-768B-41CE-B359-68EE58B111E4}"/>
                  </a:ext>
                </a:extLst>
              </p:cNvPr>
              <p:cNvSpPr/>
              <p:nvPr/>
            </p:nvSpPr>
            <p:spPr>
              <a:xfrm>
                <a:off x="4874776" y="5153055"/>
                <a:ext cx="7208520" cy="102047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𝐷𝑎𝑡𝑎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 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𝐶𝑜𝑚𝑝𝑟𝑒𝑠𝑠𝑒𝑑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𝐷𝑎𝑡𝑎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𝐼𝑛𝑖𝑡𝑖𝑎𝑙</m:t>
                              </m:r>
                            </m:sub>
                          </m:sSub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標楷體" panose="03000509000000000000" pitchFamily="65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標楷體" panose="03000509000000000000" pitchFamily="65" charset="-120"/>
                                        </a:rPr>
                                        <m:t>512</m:t>
                                      </m:r>
                                    </m:e>
                                    <m:sup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標楷體" panose="03000509000000000000" pitchFamily="65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</a:rPr>
                                    <m:t>32</m:t>
                                  </m:r>
                                </m:den>
                              </m:f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標楷體" panose="03000509000000000000" pitchFamily="65" charset="-12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512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標楷體" panose="03000509000000000000" pitchFamily="65" charset="-12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,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𝑛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2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𝐴𝑚𝑜𝑢𝑛𝑡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 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𝑜𝑓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 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𝐷𝑎𝑡𝑎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BC4F8D3-768B-41CE-B359-68EE58B111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776" y="5153055"/>
                <a:ext cx="7208520" cy="1020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13327CBD-65F2-4EA3-B06B-FF3FF650EE83}"/>
              </a:ext>
            </a:extLst>
          </p:cNvPr>
          <p:cNvSpPr txBox="1"/>
          <p:nvPr/>
        </p:nvSpPr>
        <p:spPr>
          <a:xfrm>
            <a:off x="7337609" y="6202072"/>
            <a:ext cx="2487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▲壓縮逼比</a:t>
            </a:r>
          </a:p>
        </p:txBody>
      </p:sp>
    </p:spTree>
    <p:extLst>
      <p:ext uri="{BB962C8B-B14F-4D97-AF65-F5344CB8AC3E}">
        <p14:creationId xmlns:p14="http://schemas.microsoft.com/office/powerpoint/2010/main" val="1757675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40156" y="2788555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zh-TW" altLang="en-US" sz="5300" dirty="0">
                <a:latin typeface="標楷體" panose="03000509000000000000" pitchFamily="65" charset="-120"/>
                <a:ea typeface="標楷體" panose="03000509000000000000" pitchFamily="65" charset="-120"/>
              </a:rPr>
              <a:t>辨識模型訓練</a:t>
            </a:r>
          </a:p>
        </p:txBody>
      </p:sp>
      <p:sp>
        <p:nvSpPr>
          <p:cNvPr id="4" name="Google Shape;235;p25"/>
          <p:cNvSpPr txBox="1">
            <a:spLocks/>
          </p:cNvSpPr>
          <p:nvPr/>
        </p:nvSpPr>
        <p:spPr>
          <a:xfrm>
            <a:off x="6626443" y="4682454"/>
            <a:ext cx="4627500" cy="674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Wingdings 3" charset="2"/>
              <a:buNone/>
            </a:pPr>
            <a:r>
              <a:rPr lang="zh-TW" altLang="en-US" sz="36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  <a:sym typeface="Microsoft JhengHei"/>
              </a:rPr>
              <a:t>負責組員：陳儀銘</a:t>
            </a:r>
          </a:p>
        </p:txBody>
      </p:sp>
    </p:spTree>
    <p:extLst>
      <p:ext uri="{BB962C8B-B14F-4D97-AF65-F5344CB8AC3E}">
        <p14:creationId xmlns:p14="http://schemas.microsoft.com/office/powerpoint/2010/main" val="2959087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EDA2078-04B5-489D-845E-3548A321B109}"/>
              </a:ext>
            </a:extLst>
          </p:cNvPr>
          <p:cNvSpPr/>
          <p:nvPr/>
        </p:nvSpPr>
        <p:spPr>
          <a:xfrm>
            <a:off x="908680" y="3291096"/>
            <a:ext cx="10432394" cy="339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1574446" y="1526952"/>
            <a:ext cx="6581263" cy="1736436"/>
          </a:xfrm>
        </p:spPr>
        <p:txBody>
          <a:bodyPr>
            <a:normAutofit/>
          </a:bodyPr>
          <a:lstStyle/>
          <a:p>
            <a:r>
              <a:rPr lang="zh-TW" altLang="en-US" sz="2800" dirty="0">
                <a:latin typeface="MS PGothic" panose="020B0600070205080204" pitchFamily="34" charset="-128"/>
                <a:ea typeface="MS PGothic" panose="020B0600070205080204" pitchFamily="34" charset="-128"/>
              </a:rPr>
              <a:t>目標：</a:t>
            </a:r>
            <a:endParaRPr lang="en-US" altLang="zh-TW" sz="28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TW" altLang="en-US" sz="2800" dirty="0">
                <a:latin typeface="MS PGothic" panose="020B0600070205080204" pitchFamily="34" charset="-128"/>
                <a:ea typeface="MS PGothic" panose="020B0600070205080204" pitchFamily="34" charset="-128"/>
              </a:rPr>
              <a:t>提升系統回饋可靠度</a:t>
            </a:r>
            <a:endParaRPr lang="en-US" altLang="zh-TW" sz="28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TW" altLang="en-US" sz="2800" dirty="0">
                <a:latin typeface="MS PGothic" panose="020B0600070205080204" pitchFamily="34" charset="-128"/>
                <a:ea typeface="MS PGothic" panose="020B0600070205080204" pitchFamily="34" charset="-128"/>
              </a:rPr>
              <a:t>因應每個人的字跡做出正確的判斷</a:t>
            </a:r>
            <a:endParaRPr lang="en-US" altLang="zh-TW" sz="28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8" name="標題 3">
            <a:extLst>
              <a:ext uri="{FF2B5EF4-FFF2-40B4-BE49-F238E27FC236}">
                <a16:creationId xmlns:a16="http://schemas.microsoft.com/office/drawing/2014/main" id="{77DE3E70-BA5B-4E0D-940C-E19E3E78B36B}"/>
              </a:ext>
            </a:extLst>
          </p:cNvPr>
          <p:cNvSpPr txBox="1">
            <a:spLocks/>
          </p:cNvSpPr>
          <p:nvPr/>
        </p:nvSpPr>
        <p:spPr>
          <a:xfrm>
            <a:off x="1820741" y="652754"/>
            <a:ext cx="9346023" cy="8256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400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介紹：基於深度學習的文字辨識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46EF21C5-CD32-42CA-B208-864EEEB12648}"/>
              </a:ext>
            </a:extLst>
          </p:cNvPr>
          <p:cNvGrpSpPr/>
          <p:nvPr/>
        </p:nvGrpSpPr>
        <p:grpSpPr>
          <a:xfrm>
            <a:off x="8533195" y="3291097"/>
            <a:ext cx="2807879" cy="3372572"/>
            <a:chOff x="8356861" y="1451872"/>
            <a:chExt cx="3609524" cy="450909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ADEA9477-B76B-44DC-ABCB-25FAACC251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292" b="10531"/>
            <a:stretch/>
          </p:blipFill>
          <p:spPr>
            <a:xfrm>
              <a:off x="8356861" y="1451872"/>
              <a:ext cx="3609524" cy="3525242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40D329A1-DB57-493B-BD59-003D953E3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t="89155" r="48822" b="250"/>
            <a:stretch/>
          </p:blipFill>
          <p:spPr>
            <a:xfrm>
              <a:off x="8356861" y="4977113"/>
              <a:ext cx="3609524" cy="983849"/>
            </a:xfrm>
            <a:prstGeom prst="rect">
              <a:avLst/>
            </a:prstGeom>
          </p:spPr>
        </p:pic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CEC62D32-5C86-4EAD-967D-FDF229E8A470}"/>
              </a:ext>
            </a:extLst>
          </p:cNvPr>
          <p:cNvGrpSpPr/>
          <p:nvPr/>
        </p:nvGrpSpPr>
        <p:grpSpPr>
          <a:xfrm>
            <a:off x="4720939" y="3295829"/>
            <a:ext cx="2807879" cy="3390928"/>
            <a:chOff x="4296000" y="1543284"/>
            <a:chExt cx="3600001" cy="4073191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EA76EDD5-C49D-49DB-88C6-D95013566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969" b="13697"/>
            <a:stretch/>
          </p:blipFill>
          <p:spPr>
            <a:xfrm>
              <a:off x="4296000" y="1543284"/>
              <a:ext cx="3600000" cy="3161530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988C1A8B-1FEE-40EE-AF1B-ADF3500D94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" t="86180" r="45114" b="1341"/>
            <a:stretch/>
          </p:blipFill>
          <p:spPr>
            <a:xfrm>
              <a:off x="4296001" y="4704812"/>
              <a:ext cx="3600000" cy="911663"/>
            </a:xfrm>
            <a:prstGeom prst="rect">
              <a:avLst/>
            </a:prstGeom>
          </p:spPr>
        </p:pic>
      </p:grp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1360346C-A7A4-48A6-8892-13587784AA73}"/>
              </a:ext>
            </a:extLst>
          </p:cNvPr>
          <p:cNvSpPr/>
          <p:nvPr/>
        </p:nvSpPr>
        <p:spPr>
          <a:xfrm>
            <a:off x="4583575" y="6095844"/>
            <a:ext cx="315200" cy="344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BF88B6F6-C64C-4777-A188-863582C4F63E}"/>
              </a:ext>
            </a:extLst>
          </p:cNvPr>
          <p:cNvCxnSpPr>
            <a:cxnSpLocks/>
          </p:cNvCxnSpPr>
          <p:nvPr/>
        </p:nvCxnSpPr>
        <p:spPr>
          <a:xfrm>
            <a:off x="4949575" y="6389664"/>
            <a:ext cx="94820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6C0D006C-2181-4D4F-8F92-3249282FA381}"/>
              </a:ext>
            </a:extLst>
          </p:cNvPr>
          <p:cNvSpPr/>
          <p:nvPr/>
        </p:nvSpPr>
        <p:spPr>
          <a:xfrm>
            <a:off x="8437563" y="6291396"/>
            <a:ext cx="315200" cy="344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A64FF621-2254-4671-B3BD-679CFB222914}"/>
              </a:ext>
            </a:extLst>
          </p:cNvPr>
          <p:cNvCxnSpPr>
            <a:cxnSpLocks/>
          </p:cNvCxnSpPr>
          <p:nvPr/>
        </p:nvCxnSpPr>
        <p:spPr>
          <a:xfrm>
            <a:off x="8803563" y="6585216"/>
            <a:ext cx="94820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8" name="圖片 27">
            <a:extLst>
              <a:ext uri="{FF2B5EF4-FFF2-40B4-BE49-F238E27FC236}">
                <a16:creationId xmlns:a16="http://schemas.microsoft.com/office/drawing/2014/main" id="{F90DCDE7-865D-4249-AD4B-913F291C7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543" y="3291095"/>
            <a:ext cx="2645608" cy="2631971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DB8E6815-A7DA-4167-A0BE-F233A09011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t="87696" r="51351" b="1386"/>
          <a:stretch/>
        </p:blipFill>
        <p:spPr>
          <a:xfrm>
            <a:off x="978542" y="5922452"/>
            <a:ext cx="2645608" cy="758957"/>
          </a:xfrm>
          <a:prstGeom prst="rect">
            <a:avLst/>
          </a:prstGeom>
        </p:spPr>
      </p:pic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F373CA17-BEDE-4E00-82E0-FE79B67A008F}"/>
              </a:ext>
            </a:extLst>
          </p:cNvPr>
          <p:cNvSpPr/>
          <p:nvPr/>
        </p:nvSpPr>
        <p:spPr>
          <a:xfrm>
            <a:off x="833377" y="5887500"/>
            <a:ext cx="315200" cy="344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E027F70C-2732-40E3-B5D2-394E81882E6A}"/>
              </a:ext>
            </a:extLst>
          </p:cNvPr>
          <p:cNvCxnSpPr>
            <a:cxnSpLocks/>
          </p:cNvCxnSpPr>
          <p:nvPr/>
        </p:nvCxnSpPr>
        <p:spPr>
          <a:xfrm>
            <a:off x="1199377" y="6181320"/>
            <a:ext cx="94820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176310"/>
      </p:ext>
    </p:extLst>
  </p:cSld>
  <p:clrMapOvr>
    <a:masterClrMapping/>
  </p:clrMapOvr>
</p:sld>
</file>

<file path=ppt/theme/theme1.xml><?xml version="1.0" encoding="utf-8"?>
<a:theme xmlns:a="http://schemas.openxmlformats.org/drawingml/2006/main" name="絲縷">
  <a:themeElements>
    <a:clrScheme name="絲縷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絲縷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絲縷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10263</TotalTime>
  <Words>714</Words>
  <Application>Microsoft Office PowerPoint</Application>
  <PresentationFormat>寬螢幕</PresentationFormat>
  <Paragraphs>114</Paragraphs>
  <Slides>20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34" baseType="lpstr">
      <vt:lpstr>MS PGothic</vt:lpstr>
      <vt:lpstr>微軟正黑體</vt:lpstr>
      <vt:lpstr>微軟正黑體</vt:lpstr>
      <vt:lpstr>新細明體</vt:lpstr>
      <vt:lpstr>DFKai-SB</vt:lpstr>
      <vt:lpstr>DFKai-SB</vt:lpstr>
      <vt:lpstr>Arial</vt:lpstr>
      <vt:lpstr>Calibri</vt:lpstr>
      <vt:lpstr>Cambria Math</vt:lpstr>
      <vt:lpstr>Century Gothic</vt:lpstr>
      <vt:lpstr>Times New Roman</vt:lpstr>
      <vt:lpstr>Wingdings</vt:lpstr>
      <vt:lpstr>Wingdings 3</vt:lpstr>
      <vt:lpstr>絲縷</vt:lpstr>
      <vt:lpstr>手寫字跡矯正墊板</vt:lpstr>
      <vt:lpstr>PowerPoint 簡報</vt:lpstr>
      <vt:lpstr>PowerPoint 簡報</vt:lpstr>
      <vt:lpstr>硬體設計</vt:lpstr>
      <vt:lpstr>PowerPoint 簡報</vt:lpstr>
      <vt:lpstr>資料收集：長寬比失真</vt:lpstr>
      <vt:lpstr>字跡資料壓縮：資料量過大、傳輸過長</vt:lpstr>
      <vt:lpstr>辨識模型訓練</vt:lpstr>
      <vt:lpstr>PowerPoint 簡報</vt:lpstr>
      <vt:lpstr>PowerPoint 簡報</vt:lpstr>
      <vt:lpstr>PowerPoint 簡報</vt:lpstr>
      <vt:lpstr>PowerPoint 簡報</vt:lpstr>
      <vt:lpstr>應用程式與資料處理</vt:lpstr>
      <vt:lpstr>PowerPoint 簡報</vt:lpstr>
      <vt:lpstr>PowerPoint 簡報</vt:lpstr>
      <vt:lpstr>PowerPoint 簡報</vt:lpstr>
      <vt:lpstr>PowerPoint 簡報</vt:lpstr>
      <vt:lpstr>PowerPoint 簡報</vt:lpstr>
      <vt:lpstr>結論</vt:lpstr>
      <vt:lpstr>報告結束!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施丞祐</dc:title>
  <dc:creator>ttt0000000000@gmail.com</dc:creator>
  <cp:lastModifiedBy>錕笙 劉</cp:lastModifiedBy>
  <cp:revision>97</cp:revision>
  <dcterms:created xsi:type="dcterms:W3CDTF">2020-09-13T11:37:50Z</dcterms:created>
  <dcterms:modified xsi:type="dcterms:W3CDTF">2021-01-06T14:39:52Z</dcterms:modified>
</cp:coreProperties>
</file>